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10058400" cy="77724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93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6374" autoAdjust="0"/>
  </p:normalViewPr>
  <p:slideViewPr>
    <p:cSldViewPr snapToGrid="0" showGuides="1">
      <p:cViewPr varScale="1">
        <p:scale>
          <a:sx n="102" d="100"/>
          <a:sy n="102" d="100"/>
        </p:scale>
        <p:origin x="2022" y="11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755" cy="3506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069" y="0"/>
            <a:ext cx="4028755" cy="3506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A7325CF5-29FF-6141-BD8D-6040E794760B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6263" y="876300"/>
            <a:ext cx="3063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955" y="3373107"/>
            <a:ext cx="7436490" cy="2761387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723"/>
            <a:ext cx="4028755" cy="35067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069" y="6659723"/>
            <a:ext cx="4028755" cy="35067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88D8C319-2EAE-1D42-9029-7CC13118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4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4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9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1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2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099F-A7B6-4915-8995-73C6EE3BC9F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qCSZ0OmGNUjsOM&amp;tbnid=GIeCEi8KNS6BsM:&amp;ved=0CAUQjRw&amp;url=http://www.charlotteacademyofmusic.com/inTune/March20122_000.html&amp;ei=eOHnU8CPGMmYyASs9YGwBA&amp;psig=AFQjCNF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2E9318-6493-4A5F-8EFC-01123505C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41340"/>
              </p:ext>
            </p:extLst>
          </p:nvPr>
        </p:nvGraphicFramePr>
        <p:xfrm>
          <a:off x="267628" y="211873"/>
          <a:ext cx="9537194" cy="737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203">
                  <a:extLst>
                    <a:ext uri="{9D8B030D-6E8A-4147-A177-3AD203B41FA5}">
                      <a16:colId xmlns:a16="http://schemas.microsoft.com/office/drawing/2014/main" val="2908594127"/>
                    </a:ext>
                  </a:extLst>
                </a:gridCol>
                <a:gridCol w="1456972">
                  <a:extLst>
                    <a:ext uri="{9D8B030D-6E8A-4147-A177-3AD203B41FA5}">
                      <a16:colId xmlns:a16="http://schemas.microsoft.com/office/drawing/2014/main" val="1579813471"/>
                    </a:ext>
                  </a:extLst>
                </a:gridCol>
                <a:gridCol w="1456972">
                  <a:extLst>
                    <a:ext uri="{9D8B030D-6E8A-4147-A177-3AD203B41FA5}">
                      <a16:colId xmlns:a16="http://schemas.microsoft.com/office/drawing/2014/main" val="1873970663"/>
                    </a:ext>
                  </a:extLst>
                </a:gridCol>
                <a:gridCol w="1456972">
                  <a:extLst>
                    <a:ext uri="{9D8B030D-6E8A-4147-A177-3AD203B41FA5}">
                      <a16:colId xmlns:a16="http://schemas.microsoft.com/office/drawing/2014/main" val="1845898710"/>
                    </a:ext>
                  </a:extLst>
                </a:gridCol>
                <a:gridCol w="1456972">
                  <a:extLst>
                    <a:ext uri="{9D8B030D-6E8A-4147-A177-3AD203B41FA5}">
                      <a16:colId xmlns:a16="http://schemas.microsoft.com/office/drawing/2014/main" val="2524816102"/>
                    </a:ext>
                  </a:extLst>
                </a:gridCol>
                <a:gridCol w="1456972">
                  <a:extLst>
                    <a:ext uri="{9D8B030D-6E8A-4147-A177-3AD203B41FA5}">
                      <a16:colId xmlns:a16="http://schemas.microsoft.com/office/drawing/2014/main" val="3217427459"/>
                    </a:ext>
                  </a:extLst>
                </a:gridCol>
                <a:gridCol w="1175131">
                  <a:extLst>
                    <a:ext uri="{9D8B030D-6E8A-4147-A177-3AD203B41FA5}">
                      <a16:colId xmlns:a16="http://schemas.microsoft.com/office/drawing/2014/main" val="3308804576"/>
                    </a:ext>
                  </a:extLst>
                </a:gridCol>
              </a:tblGrid>
              <a:tr h="1235404">
                <a:tc gridSpan="7">
                  <a:txBody>
                    <a:bodyPr/>
                    <a:lstStyle/>
                    <a:p>
                      <a:pPr algn="l"/>
                      <a:r>
                        <a:rPr lang="en-US" sz="6000" dirty="0">
                          <a:solidFill>
                            <a:schemeClr val="tx1"/>
                          </a:solidFill>
                          <a:latin typeface="AGLikeABoss" panose="02000603000000000000" pitchFamily="2" charset="0"/>
                          <a:ea typeface="AGLikeABoss" panose="02000603000000000000" pitchFamily="2" charset="0"/>
                        </a:rPr>
                        <a:t>                   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6898"/>
                  </a:ext>
                </a:extLst>
              </a:tr>
              <a:tr h="4452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28442"/>
                  </a:ext>
                </a:extLst>
              </a:tr>
              <a:tr h="1096813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7460"/>
                  </a:ext>
                </a:extLst>
              </a:tr>
              <a:tr h="116846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97025"/>
                  </a:ext>
                </a:extLst>
              </a:tr>
              <a:tr h="1158063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4953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3430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05774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4B9142B8-6F52-402C-9515-A8D23045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74" y="205716"/>
            <a:ext cx="2876594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26223E-341A-47C5-A324-E16BB0574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6" y="283854"/>
            <a:ext cx="934605" cy="12012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87FBC9-AA4C-4B23-9548-EDC3F80D8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9" y="283854"/>
            <a:ext cx="934605" cy="1201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7F366E-5DE9-4D45-AEA4-EB7373D8D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21" y="283854"/>
            <a:ext cx="934605" cy="12012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D3810A-2D4E-4CCB-9BA0-20EEAAE0C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54" y="283854"/>
            <a:ext cx="934605" cy="12012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4F65DB2-4904-4485-A6BC-2D82C9738BB0}"/>
              </a:ext>
            </a:extLst>
          </p:cNvPr>
          <p:cNvGrpSpPr/>
          <p:nvPr/>
        </p:nvGrpSpPr>
        <p:grpSpPr>
          <a:xfrm>
            <a:off x="255791" y="1841528"/>
            <a:ext cx="4157496" cy="1085573"/>
            <a:chOff x="4103193" y="3872512"/>
            <a:chExt cx="3183710" cy="1252772"/>
          </a:xfrm>
        </p:grpSpPr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7113B92F-6DD5-4BAE-847A-5B06E01F41D0}"/>
                </a:ext>
              </a:extLst>
            </p:cNvPr>
            <p:cNvSpPr txBox="1"/>
            <p:nvPr/>
          </p:nvSpPr>
          <p:spPr>
            <a:xfrm>
              <a:off x="4112257" y="3872512"/>
              <a:ext cx="3174646" cy="8404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b="1" u="sng" dirty="0">
                  <a:latin typeface="Arial Narrow" pitchFamily="34" charset="0"/>
                </a:rPr>
                <a:t>Our Mission Statement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BridgePrep Academy believes every child learns best in a safe, nurturing and stimulating environment where high academic expectations, self-esteem, good character and an appreciation for the arts are promoted. BridgePrep Academy’s mission is to provide a challenging academic curriculum that will encompass an enriched Spanish language program, technology and experiences that will enable students to develop in all areas.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BridgePrep Academy’s goal is to educate well rounded individuals and enable students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to reach their maximum potential.</a:t>
              </a:r>
              <a:endParaRPr lang="en-US" sz="800" b="1" dirty="0">
                <a:latin typeface="Arial Narrow" pitchFamily="34" charset="0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16C42AE-8809-4FA8-9812-CA6696AFDCBC}"/>
                </a:ext>
              </a:extLst>
            </p:cNvPr>
            <p:cNvSpPr txBox="1"/>
            <p:nvPr/>
          </p:nvSpPr>
          <p:spPr>
            <a:xfrm>
              <a:off x="4103193" y="4705321"/>
              <a:ext cx="3174646" cy="41996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bg1"/>
                  </a:solidFill>
                  <a:latin typeface="+mj-lt"/>
                </a:rPr>
                <a:t>www.BridgePrepNorthMiamiBeach.com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+mj-lt"/>
                </a:rPr>
                <a:t>https://www.facebook.com/BridgePrepAcademyofNMB/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D3469-761E-4B1D-8905-D92FF6F24A07}"/>
              </a:ext>
            </a:extLst>
          </p:cNvPr>
          <p:cNvGrpSpPr/>
          <p:nvPr/>
        </p:nvGrpSpPr>
        <p:grpSpPr>
          <a:xfrm>
            <a:off x="1532839" y="6963878"/>
            <a:ext cx="1066800" cy="528310"/>
            <a:chOff x="1576251" y="3688542"/>
            <a:chExt cx="1066800" cy="528310"/>
          </a:xfrm>
        </p:grpSpPr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B0315297-D9BF-4F56-BC98-4A3178385337}"/>
                </a:ext>
              </a:extLst>
            </p:cNvPr>
            <p:cNvSpPr txBox="1"/>
            <p:nvPr/>
          </p:nvSpPr>
          <p:spPr>
            <a:xfrm>
              <a:off x="1576251" y="3955242"/>
              <a:ext cx="1066800" cy="26161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i="1">
                  <a:solidFill>
                    <a:srgbClr val="FF0000"/>
                  </a:solidFill>
                </a:rPr>
                <a:t>No School</a:t>
              </a:r>
              <a:endParaRPr lang="en-US" sz="11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DCC4DAF-E831-426D-9974-5FFDEF33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6251" y="3688542"/>
              <a:ext cx="387817" cy="304800"/>
            </a:xfrm>
            <a:prstGeom prst="rect">
              <a:avLst/>
            </a:prstGeom>
          </p:spPr>
        </p:pic>
      </p:grpSp>
      <p:pic>
        <p:nvPicPr>
          <p:cNvPr id="22" name="Picture 2" descr="http://www.salmagundi.org/enews/image/memorial_8119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1853" y="6475724"/>
            <a:ext cx="722585" cy="486048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4592954" y="1921458"/>
            <a:ext cx="8683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FSA ELA</a:t>
            </a:r>
          </a:p>
          <a:p>
            <a:pPr algn="ctr"/>
            <a:r>
              <a:rPr lang="en-US" sz="1000" dirty="0"/>
              <a:t>Reading </a:t>
            </a:r>
            <a:r>
              <a:rPr lang="en-US" sz="1000" dirty="0" smtClean="0"/>
              <a:t>Session 1</a:t>
            </a:r>
          </a:p>
          <a:p>
            <a:pPr algn="ctr"/>
            <a:r>
              <a:rPr lang="en-US" sz="1000" dirty="0" smtClean="0"/>
              <a:t>4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– 6</a:t>
            </a:r>
            <a:r>
              <a:rPr lang="en-US" sz="1000" baseline="30000" dirty="0" smtClean="0"/>
              <a:t>th </a:t>
            </a:r>
            <a:r>
              <a:rPr lang="en-US" sz="1000" dirty="0" smtClean="0"/>
              <a:t>  </a:t>
            </a:r>
            <a:endParaRPr lang="en-US" sz="1000" dirty="0"/>
          </a:p>
          <a:p>
            <a:pPr algn="ctr"/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1662875" y="3036922"/>
            <a:ext cx="801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FSA </a:t>
            </a:r>
            <a:r>
              <a:rPr lang="en-US" sz="1000" dirty="0" smtClean="0"/>
              <a:t>Math </a:t>
            </a:r>
          </a:p>
          <a:p>
            <a:pPr algn="ctr"/>
            <a:r>
              <a:rPr lang="en-US" sz="1000" dirty="0" smtClean="0"/>
              <a:t>Session 1 </a:t>
            </a:r>
          </a:p>
          <a:p>
            <a:pPr algn="ctr"/>
            <a:r>
              <a:rPr lang="en-US" sz="1000" dirty="0" smtClean="0"/>
              <a:t>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</a:t>
            </a:r>
            <a:r>
              <a:rPr lang="en-US" sz="1000" dirty="0"/>
              <a:t>– 6</a:t>
            </a:r>
            <a:r>
              <a:rPr lang="en-US" sz="1000" baseline="30000" dirty="0"/>
              <a:t>th</a:t>
            </a:r>
            <a:r>
              <a:rPr lang="en-US" sz="1000" dirty="0"/>
              <a:t>  </a:t>
            </a: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3049518" y="3048395"/>
            <a:ext cx="801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FSA </a:t>
            </a:r>
            <a:r>
              <a:rPr lang="en-US" sz="1000" dirty="0" smtClean="0"/>
              <a:t>Math </a:t>
            </a:r>
            <a:endParaRPr lang="en-US" sz="1000" dirty="0"/>
          </a:p>
          <a:p>
            <a:pPr algn="ctr"/>
            <a:r>
              <a:rPr lang="en-US" sz="1000" dirty="0"/>
              <a:t>Session 2</a:t>
            </a:r>
          </a:p>
          <a:p>
            <a:pPr algn="ctr"/>
            <a:r>
              <a:rPr lang="en-US" sz="1000" dirty="0" smtClean="0"/>
              <a:t>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 </a:t>
            </a:r>
            <a:r>
              <a:rPr lang="en-US" sz="1000" dirty="0"/>
              <a:t>– 6</a:t>
            </a:r>
            <a:r>
              <a:rPr lang="en-US" sz="1000" baseline="30000" dirty="0"/>
              <a:t>th</a:t>
            </a:r>
            <a:r>
              <a:rPr lang="en-US" sz="10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4376236" y="2678354"/>
            <a:ext cx="1348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0070C0"/>
                </a:solidFill>
              </a:rPr>
              <a:t>Wear Testing T-shirt with Uniform Bottoms</a:t>
            </a:r>
            <a:endParaRPr lang="en-US" sz="800" i="1" dirty="0">
              <a:solidFill>
                <a:srgbClr val="0070C0"/>
              </a:solidFill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5933706" y="1903180"/>
            <a:ext cx="9153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FSA ELA</a:t>
            </a:r>
          </a:p>
          <a:p>
            <a:pPr algn="ctr"/>
            <a:r>
              <a:rPr lang="en-US" sz="1000" dirty="0"/>
              <a:t>Reading </a:t>
            </a:r>
            <a:endParaRPr lang="en-US" sz="1000" dirty="0" smtClean="0"/>
          </a:p>
          <a:p>
            <a:pPr algn="ctr"/>
            <a:r>
              <a:rPr lang="en-US" sz="1000" dirty="0" smtClean="0"/>
              <a:t>Session 2</a:t>
            </a:r>
          </a:p>
          <a:p>
            <a:pPr algn="ctr"/>
            <a:r>
              <a:rPr lang="en-US" sz="1000" dirty="0" smtClean="0"/>
              <a:t>4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– 6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</a:t>
            </a:r>
            <a:endParaRPr lang="en-US" sz="1000" dirty="0"/>
          </a:p>
          <a:p>
            <a:pPr algn="ctr"/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0CC1D3-F945-4BB6-90F3-CAF09B2902CE}"/>
              </a:ext>
            </a:extLst>
          </p:cNvPr>
          <p:cNvSpPr txBox="1"/>
          <p:nvPr/>
        </p:nvSpPr>
        <p:spPr>
          <a:xfrm>
            <a:off x="5724624" y="2674142"/>
            <a:ext cx="1333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70C0"/>
                </a:solidFill>
              </a:rPr>
              <a:t>Wear Testing T-shirt with Uniform Bottoms</a:t>
            </a:r>
            <a:endParaRPr lang="en-US" sz="800" i="1" dirty="0">
              <a:solidFill>
                <a:srgbClr val="0070C0"/>
              </a:solidFill>
            </a:endParaRP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4666707" y="721827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School T-shirt Day</a:t>
            </a:r>
            <a:endParaRPr lang="en-US" sz="700" i="1" dirty="0">
              <a:solidFill>
                <a:srgbClr val="0070C0"/>
              </a:solidFill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</a:rPr>
              <a:t>with U</a:t>
            </a:r>
            <a:r>
              <a:rPr lang="en-US" sz="700" b="1" dirty="0" smtClean="0">
                <a:solidFill>
                  <a:srgbClr val="0070C0"/>
                </a:solidFill>
              </a:rPr>
              <a:t>niform </a:t>
            </a:r>
            <a:r>
              <a:rPr lang="en-US" sz="700" b="1" dirty="0">
                <a:solidFill>
                  <a:srgbClr val="0070C0"/>
                </a:solidFill>
              </a:rPr>
              <a:t>B</a:t>
            </a:r>
            <a:r>
              <a:rPr lang="en-US" sz="700" b="1" dirty="0" smtClean="0">
                <a:solidFill>
                  <a:srgbClr val="0070C0"/>
                </a:solidFill>
              </a:rPr>
              <a:t>ottoms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4401452" y="501309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School T-shirt Day</a:t>
            </a:r>
            <a:endParaRPr lang="en-US" sz="700" i="1" dirty="0">
              <a:solidFill>
                <a:srgbClr val="0070C0"/>
              </a:solidFill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</a:rPr>
              <a:t>with </a:t>
            </a:r>
            <a:r>
              <a:rPr lang="en-US" sz="700" b="1" dirty="0" smtClean="0">
                <a:solidFill>
                  <a:srgbClr val="0070C0"/>
                </a:solidFill>
              </a:rPr>
              <a:t>Uniform </a:t>
            </a:r>
            <a:r>
              <a:rPr lang="en-US" sz="700" b="1" dirty="0">
                <a:solidFill>
                  <a:srgbClr val="0070C0"/>
                </a:solidFill>
              </a:rPr>
              <a:t>B</a:t>
            </a:r>
            <a:r>
              <a:rPr lang="en-US" sz="700" b="1" dirty="0" smtClean="0">
                <a:solidFill>
                  <a:srgbClr val="0070C0"/>
                </a:solidFill>
              </a:rPr>
              <a:t>ottoms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0CC1D3-F945-4BB6-90F3-CAF09B2902CE}"/>
              </a:ext>
            </a:extLst>
          </p:cNvPr>
          <p:cNvSpPr txBox="1"/>
          <p:nvPr/>
        </p:nvSpPr>
        <p:spPr>
          <a:xfrm>
            <a:off x="1396688" y="3590920"/>
            <a:ext cx="13334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70C0"/>
                </a:solidFill>
              </a:rPr>
              <a:t>Wear Testing T-shirt with Uniform Bottoms</a:t>
            </a:r>
            <a:endParaRPr lang="en-US" sz="800" i="1" dirty="0">
              <a:solidFill>
                <a:srgbClr val="0070C0"/>
              </a:solidFill>
            </a:endParaRPr>
          </a:p>
          <a:p>
            <a:pPr algn="ctr"/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0CC1D3-F945-4BB6-90F3-CAF09B2902CE}"/>
              </a:ext>
            </a:extLst>
          </p:cNvPr>
          <p:cNvSpPr txBox="1"/>
          <p:nvPr/>
        </p:nvSpPr>
        <p:spPr>
          <a:xfrm>
            <a:off x="2827824" y="3602393"/>
            <a:ext cx="13334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70C0"/>
                </a:solidFill>
              </a:rPr>
              <a:t>Wear Testing T-shirt with Uniform Bottoms</a:t>
            </a:r>
            <a:endParaRPr lang="en-US" sz="800" i="1" dirty="0">
              <a:solidFill>
                <a:srgbClr val="0070C0"/>
              </a:solidFill>
            </a:endParaRPr>
          </a:p>
          <a:p>
            <a:pPr algn="ctr"/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4428344" y="615710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School T-shirt Day</a:t>
            </a:r>
            <a:endParaRPr lang="en-US" sz="700" i="1" dirty="0">
              <a:solidFill>
                <a:srgbClr val="0070C0"/>
              </a:solidFill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</a:rPr>
              <a:t>with </a:t>
            </a:r>
            <a:r>
              <a:rPr lang="en-US" sz="700" b="1" dirty="0" smtClean="0">
                <a:solidFill>
                  <a:srgbClr val="0070C0"/>
                </a:solidFill>
              </a:rPr>
              <a:t>Uniform Bottoms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FA2F53-C6AB-4ECA-AB56-A4E9A87F6240}"/>
              </a:ext>
            </a:extLst>
          </p:cNvPr>
          <p:cNvSpPr/>
          <p:nvPr/>
        </p:nvSpPr>
        <p:spPr>
          <a:xfrm>
            <a:off x="7117930" y="5879726"/>
            <a:ext cx="157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Ice Cream Sales $2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FA2F53-C6AB-4ECA-AB56-A4E9A87F6240}"/>
              </a:ext>
            </a:extLst>
          </p:cNvPr>
          <p:cNvSpPr/>
          <p:nvPr/>
        </p:nvSpPr>
        <p:spPr>
          <a:xfrm>
            <a:off x="7145194" y="3437592"/>
            <a:ext cx="157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Ice Cream Sales $2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1B529F-F3EF-4C44-AA66-3178C0D3D875}"/>
              </a:ext>
            </a:extLst>
          </p:cNvPr>
          <p:cNvSpPr txBox="1"/>
          <p:nvPr/>
        </p:nvSpPr>
        <p:spPr>
          <a:xfrm>
            <a:off x="7069948" y="2699737"/>
            <a:ext cx="157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rgbClr val="FF3399"/>
                </a:solidFill>
              </a:rPr>
              <a:t>NO UNIFORM $2</a:t>
            </a:r>
            <a:endParaRPr lang="en-US" sz="800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962" y="2178860"/>
            <a:ext cx="727600" cy="727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77034" y="6743043"/>
            <a:ext cx="11154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bcBulletin" pitchFamily="2" charset="0"/>
              </a:rPr>
              <a:t>Value of the month:</a:t>
            </a:r>
          </a:p>
          <a:p>
            <a:pPr algn="ctr"/>
            <a:r>
              <a:rPr lang="en-US" sz="1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bcBulletin" pitchFamily="2" charset="0"/>
              </a:rPr>
              <a:t>integrity</a:t>
            </a:r>
            <a:endParaRPr lang="en-US" sz="12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bcBulleti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86364" y="3414843"/>
            <a:ext cx="7444333" cy="770018"/>
            <a:chOff x="2867260" y="2366792"/>
            <a:chExt cx="4284392" cy="770018"/>
          </a:xfrm>
        </p:grpSpPr>
        <p:sp>
          <p:nvSpPr>
            <p:cNvPr id="46" name="TextBox 45"/>
            <p:cNvSpPr txBox="1"/>
            <p:nvPr/>
          </p:nvSpPr>
          <p:spPr>
            <a:xfrm>
              <a:off x="2867260" y="2921366"/>
              <a:ext cx="4191000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haroni" pitchFamily="2" charset="-79"/>
                  <a:ea typeface="Alexis Marie" pitchFamily="2" charset="0"/>
                  <a:cs typeface="Aharoni" pitchFamily="2" charset="-79"/>
                </a:rPr>
                <a:t>Teacher Appreciation Week – Teaching is a work of HEART</a:t>
              </a:r>
            </a:p>
          </p:txBody>
        </p:sp>
        <p:pic>
          <p:nvPicPr>
            <p:cNvPr id="47" name="Picture 2" descr="http://1.bp.blogspot.com/-gFkw_s3sS3A/Uypc4XmsykI/AAAAAAAABF0/anroHqBMmDU/s1600/DJI_CozyCabin_hear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0005" y="2366792"/>
              <a:ext cx="371647" cy="635744"/>
            </a:xfrm>
            <a:prstGeom prst="rect">
              <a:avLst/>
            </a:prstGeom>
            <a:noFill/>
          </p:spPr>
        </p:pic>
      </p:grpSp>
      <p:sp>
        <p:nvSpPr>
          <p:cNvPr id="50" name="TextBox 49"/>
          <p:cNvSpPr txBox="1"/>
          <p:nvPr/>
        </p:nvSpPr>
        <p:spPr>
          <a:xfrm>
            <a:off x="4200251" y="2946824"/>
            <a:ext cx="149575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FCAT Science </a:t>
            </a:r>
            <a:endParaRPr lang="en-US" sz="1000" dirty="0"/>
          </a:p>
          <a:p>
            <a:pPr algn="ctr"/>
            <a:r>
              <a:rPr lang="en-US" sz="1000" dirty="0"/>
              <a:t>Session </a:t>
            </a:r>
            <a:r>
              <a:rPr lang="en-US" sz="1000" dirty="0" smtClean="0"/>
              <a:t>1</a:t>
            </a:r>
            <a:endParaRPr lang="en-US" sz="1000" dirty="0"/>
          </a:p>
          <a:p>
            <a:pPr algn="ctr"/>
            <a:r>
              <a:rPr lang="en-US" sz="1000" dirty="0" smtClean="0"/>
              <a:t>5th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5743978" y="3036922"/>
            <a:ext cx="126777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FCAT Science </a:t>
            </a:r>
          </a:p>
          <a:p>
            <a:pPr algn="ctr"/>
            <a:r>
              <a:rPr lang="en-US" sz="1000" dirty="0"/>
              <a:t>Session </a:t>
            </a:r>
            <a:r>
              <a:rPr lang="en-US" sz="1000" dirty="0" smtClean="0"/>
              <a:t>2</a:t>
            </a:r>
            <a:endParaRPr lang="en-US" sz="1000" dirty="0"/>
          </a:p>
          <a:p>
            <a:pPr algn="ctr"/>
            <a:r>
              <a:rPr lang="en-US" sz="1000" dirty="0" smtClean="0"/>
              <a:t>5th</a:t>
            </a:r>
            <a:endParaRPr lang="en-US" sz="1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B831D53-40EA-4949-8962-2BC7ADA41411}"/>
              </a:ext>
            </a:extLst>
          </p:cNvPr>
          <p:cNvGrpSpPr>
            <a:grpSpLocks/>
          </p:cNvGrpSpPr>
          <p:nvPr/>
        </p:nvGrpSpPr>
        <p:grpSpPr bwMode="auto">
          <a:xfrm>
            <a:off x="1582574" y="5606397"/>
            <a:ext cx="922337" cy="604838"/>
            <a:chOff x="111968396" y="111293320"/>
            <a:chExt cx="922354" cy="604949"/>
          </a:xfrm>
        </p:grpSpPr>
        <p:sp>
          <p:nvSpPr>
            <p:cNvPr id="54" name="Text Box 6">
              <a:extLst>
                <a:ext uri="{FF2B5EF4-FFF2-40B4-BE49-F238E27FC236}">
                  <a16:creationId xmlns:a16="http://schemas.microsoft.com/office/drawing/2014/main" id="{01182A91-AA43-461A-B075-D4F8C18F2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68396" y="111293320"/>
              <a:ext cx="751865" cy="5134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Student of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the Month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Breakfast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8:45am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Picture 54" descr="ANd9GcSic_mulaoorY1-4L35vJximw8BkZU1lIxAFYL2Y2Ls8FajLJnQ">
              <a:hlinkClick r:id="rId8"/>
              <a:extLst>
                <a:ext uri="{FF2B5EF4-FFF2-40B4-BE49-F238E27FC236}">
                  <a16:creationId xmlns:a16="http://schemas.microsoft.com/office/drawing/2014/main" id="{34022FD3-BD90-48CB-B0F4-9B9BE1DA1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2564055" y="111524476"/>
              <a:ext cx="326695" cy="37379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60" name="Text Box 22">
            <a:extLst>
              <a:ext uri="{FF2B5EF4-FFF2-40B4-BE49-F238E27FC236}">
                <a16:creationId xmlns:a16="http://schemas.microsoft.com/office/drawing/2014/main" id="{6F0536A4-28F5-4592-8407-400580B2E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34" y="5539245"/>
            <a:ext cx="1209333" cy="628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b="1" dirty="0" smtClean="0">
                <a:solidFill>
                  <a:srgbClr val="000000"/>
                </a:solidFill>
                <a:latin typeface="Garamond" panose="02020404030301010803" pitchFamily="18" charset="0"/>
                <a:cs typeface="Arial" pitchFamily="34" charset="0"/>
              </a:rPr>
              <a:t>End of  Year Show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b="1" dirty="0" smtClean="0">
                <a:solidFill>
                  <a:srgbClr val="000000"/>
                </a:solidFill>
                <a:latin typeface="Garamond" panose="02020404030301010803" pitchFamily="18" charset="0"/>
                <a:cs typeface="Arial" pitchFamily="34" charset="0"/>
              </a:rPr>
              <a:t>Littman Theater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17011 NE 19</a:t>
            </a:r>
            <a:r>
              <a:rPr kumimoji="0" lang="en-US" altLang="en-US" sz="900" b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th</a:t>
            </a:r>
            <a:r>
              <a:rPr kumimoji="0" lang="en-US" altLang="en-US" sz="9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 Ave.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b="1" dirty="0" smtClean="0">
                <a:solidFill>
                  <a:srgbClr val="000000"/>
                </a:solidFill>
                <a:latin typeface="Garamond" panose="02020404030301010803" pitchFamily="18" charset="0"/>
                <a:cs typeface="Arial" pitchFamily="34" charset="0"/>
              </a:rPr>
              <a:t>6 – 7 pm</a:t>
            </a:r>
            <a:endParaRPr kumimoji="0" lang="en-US" altLang="en-US" sz="900" b="1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80204" y="3592391"/>
            <a:ext cx="1267773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70C0"/>
                </a:solidFill>
              </a:rPr>
              <a:t>Wear Testing T-shirt with Uniform Bottoms</a:t>
            </a:r>
            <a:endParaRPr lang="en-US" sz="800" i="1" dirty="0">
              <a:solidFill>
                <a:srgbClr val="0070C0"/>
              </a:solidFill>
            </a:endParaRPr>
          </a:p>
          <a:p>
            <a:pPr algn="ctr"/>
            <a:endParaRPr lang="en-US" sz="700" b="1" dirty="0">
              <a:latin typeface="AbcTeacher" pitchFamily="2" charset="0"/>
              <a:ea typeface="Alexis Marie" pitchFamily="2" charset="0"/>
              <a:cs typeface="Aharoni" pitchFamily="2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59621" y="3675081"/>
            <a:ext cx="1267773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70C0"/>
                </a:solidFill>
              </a:rPr>
              <a:t>Wear Testing T-shirt with Uniform Bottoms</a:t>
            </a:r>
            <a:endParaRPr lang="en-US" sz="800" b="1" i="1" dirty="0">
              <a:solidFill>
                <a:srgbClr val="0070C0"/>
              </a:solidFill>
            </a:endParaRPr>
          </a:p>
          <a:p>
            <a:pPr algn="ctr"/>
            <a:endParaRPr lang="en-US" sz="700" b="1" dirty="0">
              <a:latin typeface="AbcTeacher" pitchFamily="2" charset="0"/>
              <a:ea typeface="Alexis Marie" pitchFamily="2" charset="0"/>
              <a:cs typeface="Aharoni" pitchFamily="2" charset="-79"/>
            </a:endParaRPr>
          </a:p>
        </p:txBody>
      </p:sp>
      <p:sp>
        <p:nvSpPr>
          <p:cNvPr id="66" name="TextBox 26"/>
          <p:cNvSpPr txBox="1"/>
          <p:nvPr/>
        </p:nvSpPr>
        <p:spPr>
          <a:xfrm>
            <a:off x="7214267" y="3677083"/>
            <a:ext cx="1353813" cy="2616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ea typeface="Alexis Marie" pitchFamily="2" charset="0"/>
              </a:rPr>
              <a:t>3</a:t>
            </a:r>
            <a:r>
              <a:rPr lang="en-US" sz="1100" baseline="30000" dirty="0" smtClean="0">
                <a:ea typeface="Alexis Marie" pitchFamily="2" charset="0"/>
              </a:rPr>
              <a:t>rd</a:t>
            </a:r>
            <a:r>
              <a:rPr lang="en-US" sz="1100" dirty="0" smtClean="0">
                <a:ea typeface="Alexis Marie" pitchFamily="2" charset="0"/>
              </a:rPr>
              <a:t> Grade Field Trip</a:t>
            </a:r>
            <a:endParaRPr lang="en-US" sz="1100" dirty="0">
              <a:ea typeface="Alexis Marie" pitchFamily="2" charset="0"/>
            </a:endParaRPr>
          </a:p>
        </p:txBody>
      </p:sp>
      <p:sp>
        <p:nvSpPr>
          <p:cNvPr id="69" name="TextBox 26">
            <a:extLst>
              <a:ext uri="{FF2B5EF4-FFF2-40B4-BE49-F238E27FC236}">
                <a16:creationId xmlns:a16="http://schemas.microsoft.com/office/drawing/2014/main" id="{31F20C63-2332-4818-99E9-6C63B5C9D2BB}"/>
              </a:ext>
            </a:extLst>
          </p:cNvPr>
          <p:cNvSpPr txBox="1"/>
          <p:nvPr/>
        </p:nvSpPr>
        <p:spPr>
          <a:xfrm>
            <a:off x="7208587" y="6464880"/>
            <a:ext cx="946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i="1" dirty="0">
              <a:solidFill>
                <a:srgbClr val="0070C0"/>
              </a:solidFill>
              <a:latin typeface="HelloHoneybun Medium" charset="0"/>
              <a:ea typeface="HelloHoneybun Medium" charset="0"/>
              <a:cs typeface="HelloHoneybun Medium" charset="0"/>
            </a:endParaRPr>
          </a:p>
        </p:txBody>
      </p:sp>
      <p:pic>
        <p:nvPicPr>
          <p:cNvPr id="70" name="Picture 17" descr="http://www.clipartbest.com/cliparts/yio/goq/yiogoqnrT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389767" y="7110537"/>
            <a:ext cx="341863" cy="422362"/>
          </a:xfrm>
          <a:prstGeom prst="rect">
            <a:avLst/>
          </a:prstGeom>
          <a:noFill/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308919DB-559E-4294-AC7B-891CB820CDA6}"/>
              </a:ext>
            </a:extLst>
          </p:cNvPr>
          <p:cNvGrpSpPr/>
          <p:nvPr/>
        </p:nvGrpSpPr>
        <p:grpSpPr>
          <a:xfrm>
            <a:off x="8490857" y="6376325"/>
            <a:ext cx="1567543" cy="1185491"/>
            <a:chOff x="336037" y="1797002"/>
            <a:chExt cx="1326891" cy="1004468"/>
          </a:xfrm>
        </p:grpSpPr>
        <p:sp>
          <p:nvSpPr>
            <p:cNvPr id="72" name="TextBox 9">
              <a:extLst>
                <a:ext uri="{FF2B5EF4-FFF2-40B4-BE49-F238E27FC236}">
                  <a16:creationId xmlns:a16="http://schemas.microsoft.com/office/drawing/2014/main" id="{6700A27F-1983-46F0-94E4-90326E1E93C4}"/>
                </a:ext>
              </a:extLst>
            </p:cNvPr>
            <p:cNvSpPr txBox="1"/>
            <p:nvPr/>
          </p:nvSpPr>
          <p:spPr>
            <a:xfrm>
              <a:off x="336037" y="2227755"/>
              <a:ext cx="1326891" cy="5737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latin typeface="+mj-lt"/>
                  <a:cs typeface="Arial" pitchFamily="34" charset="0"/>
                </a:rPr>
                <a:t>BridgePrep Academy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latin typeface="+mj-lt"/>
                  <a:cs typeface="Arial" pitchFamily="34" charset="0"/>
                </a:rPr>
                <a:t>of  NMB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+mj-lt"/>
                </a:rPr>
                <a:t>18801 NE 22nd Ave,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+mj-lt"/>
                </a:rPr>
                <a:t>North Miami Beach, FL 33180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+mj-lt"/>
                </a:rPr>
                <a:t> (786) 300-4980</a:t>
              </a:r>
              <a:endParaRPr lang="en-US" altLang="en-US" sz="700" dirty="0">
                <a:latin typeface="+mj-lt"/>
                <a:cs typeface="Arial" pitchFamily="34" charset="0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D8DB94F-FB0B-4451-B6CF-74480FE16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9041" y="1797002"/>
              <a:ext cx="420882" cy="46231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235278" y="2051929"/>
            <a:ext cx="1119120" cy="5181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Interim Reports Go Home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TextBox 26"/>
          <p:cNvSpPr txBox="1"/>
          <p:nvPr/>
        </p:nvSpPr>
        <p:spPr>
          <a:xfrm>
            <a:off x="2839930" y="4962749"/>
            <a:ext cx="1381350" cy="2616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>
              <a:ea typeface="Alexis Marie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9707" y="4978292"/>
            <a:ext cx="1249788" cy="256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4104" y="6149662"/>
            <a:ext cx="1249788" cy="2560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2430" y="5055679"/>
            <a:ext cx="1566808" cy="304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75388" y="4972736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Grade Field Trip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303286" y="6149662"/>
            <a:ext cx="1303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Grade Field Trip</a:t>
            </a:r>
            <a:endParaRPr lang="en-US" sz="11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643" y="4193785"/>
            <a:ext cx="1006065" cy="1096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79448" y="4182780"/>
            <a:ext cx="4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0226" y="4216834"/>
            <a:ext cx="1390008" cy="75832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796225" y="41347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92033" y="4313839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Volunteers </a:t>
            </a:r>
          </a:p>
          <a:p>
            <a:pPr algn="ctr"/>
            <a:r>
              <a:rPr lang="en-US" sz="1000" dirty="0" smtClean="0"/>
              <a:t>Breakfast @ 9 am</a:t>
            </a:r>
            <a:endParaRPr lang="en-US" sz="1000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/>
          <a:srcRect b="11267"/>
          <a:stretch/>
        </p:blipFill>
        <p:spPr>
          <a:xfrm>
            <a:off x="7252796" y="4292181"/>
            <a:ext cx="1216009" cy="764246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8280581" y="416557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17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5532439" y="6496822"/>
            <a:ext cx="160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1st-4th </a:t>
            </a:r>
            <a:r>
              <a:rPr lang="en-US" sz="1000" b="1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End </a:t>
            </a:r>
            <a:r>
              <a:rPr lang="en-US" sz="1000" b="1" dirty="0" smtClean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of </a:t>
            </a:r>
          </a:p>
          <a:p>
            <a:pPr algn="ctr"/>
            <a:r>
              <a:rPr lang="en-US" sz="1000" b="1" dirty="0" smtClean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Year Awards </a:t>
            </a:r>
          </a:p>
          <a:p>
            <a:pPr algn="ctr"/>
            <a:endParaRPr lang="en-US" sz="400" b="1" dirty="0">
              <a:latin typeface="Garamond" panose="02020404030301010803" pitchFamily="18" charset="0"/>
              <a:ea typeface="Comic Sans MS"/>
              <a:cs typeface="Comic Sans MS"/>
              <a:sym typeface="Comic Sans MS"/>
            </a:endParaRPr>
          </a:p>
          <a:p>
            <a:pPr lvl="0" algn="ctr"/>
            <a:r>
              <a:rPr lang="en-US" sz="1000" b="1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1</a:t>
            </a:r>
            <a:r>
              <a:rPr lang="en-US" sz="1000" b="1" baseline="30000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st</a:t>
            </a:r>
            <a:r>
              <a:rPr lang="en-US" sz="1000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8:30-9:30 am</a:t>
            </a:r>
          </a:p>
          <a:p>
            <a:pPr lvl="0" algn="ctr"/>
            <a:r>
              <a:rPr lang="en-US" sz="1000" b="1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2</a:t>
            </a:r>
            <a:r>
              <a:rPr lang="en-US" sz="1000" b="1" baseline="30000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nd</a:t>
            </a:r>
            <a:r>
              <a:rPr lang="en-US" sz="1000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10:00-10:45 am</a:t>
            </a:r>
          </a:p>
          <a:p>
            <a:pPr lvl="0" algn="ctr"/>
            <a:r>
              <a:rPr lang="en-US" sz="1000" b="1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3</a:t>
            </a:r>
            <a:r>
              <a:rPr lang="en-US" sz="1000" b="1" baseline="30000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rd</a:t>
            </a:r>
            <a:r>
              <a:rPr lang="en-US" sz="1000" b="1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1000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11:00-11:45am</a:t>
            </a:r>
          </a:p>
          <a:p>
            <a:pPr lvl="0" algn="ctr"/>
            <a:r>
              <a:rPr lang="en-US" sz="1000" b="1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4</a:t>
            </a:r>
            <a:r>
              <a:rPr lang="en-US" sz="1000" b="1" baseline="30000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th</a:t>
            </a:r>
            <a:r>
              <a:rPr lang="en-US" sz="1000" b="1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1000" dirty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12:00-12:45 </a:t>
            </a:r>
            <a:r>
              <a:rPr lang="en-US" sz="1000" dirty="0" smtClean="0">
                <a:latin typeface="Garamond" panose="02020404030301010803" pitchFamily="18" charset="0"/>
                <a:ea typeface="Comic Sans MS"/>
                <a:cs typeface="Comic Sans MS"/>
                <a:sym typeface="Comic Sans MS"/>
              </a:rPr>
              <a:t>pm</a:t>
            </a:r>
            <a:endParaRPr lang="en-US" sz="1000" dirty="0">
              <a:latin typeface="Garamond" panose="02020404030301010803" pitchFamily="18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15502" y="6450558"/>
            <a:ext cx="1154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Garamond" panose="02020404030301010803" pitchFamily="18" charset="0"/>
              </a:rPr>
              <a:t>Promotions</a:t>
            </a:r>
          </a:p>
          <a:p>
            <a:pPr algn="ctr"/>
            <a:endParaRPr lang="en-US" sz="400" b="1" dirty="0">
              <a:latin typeface="Garamond" panose="02020404030301010803" pitchFamily="18" charset="0"/>
            </a:endParaRPr>
          </a:p>
          <a:p>
            <a:pPr algn="ctr"/>
            <a:r>
              <a:rPr lang="en-US" sz="1000" dirty="0">
                <a:latin typeface="Garamond" panose="02020404030301010803" pitchFamily="18" charset="0"/>
              </a:rPr>
              <a:t>K: </a:t>
            </a:r>
            <a:r>
              <a:rPr lang="en-US" sz="1000" dirty="0" smtClean="0">
                <a:latin typeface="Garamond" panose="02020404030301010803" pitchFamily="18" charset="0"/>
              </a:rPr>
              <a:t>9-10 am </a:t>
            </a:r>
            <a:endParaRPr lang="en-US" sz="1000" dirty="0">
              <a:latin typeface="Garamond" panose="02020404030301010803" pitchFamily="18" charset="0"/>
            </a:endParaRPr>
          </a:p>
          <a:p>
            <a:pPr algn="ctr"/>
            <a:r>
              <a:rPr lang="en-US" sz="1000" b="1" dirty="0" smtClean="0">
                <a:latin typeface="Garamond" panose="02020404030301010803" pitchFamily="18" charset="0"/>
              </a:rPr>
              <a:t>5</a:t>
            </a:r>
            <a:r>
              <a:rPr lang="en-US" sz="1000" b="1" baseline="30000" dirty="0" smtClean="0">
                <a:latin typeface="Garamond" panose="02020404030301010803" pitchFamily="18" charset="0"/>
              </a:rPr>
              <a:t>th</a:t>
            </a:r>
            <a:r>
              <a:rPr lang="en-US" sz="1000" b="1" dirty="0" smtClean="0">
                <a:latin typeface="Garamond" panose="02020404030301010803" pitchFamily="18" charset="0"/>
              </a:rPr>
              <a:t>: </a:t>
            </a:r>
            <a:r>
              <a:rPr lang="en-US" sz="1000" dirty="0" smtClean="0">
                <a:latin typeface="Garamond" panose="02020404030301010803" pitchFamily="18" charset="0"/>
              </a:rPr>
              <a:t>11:00-11:45 am</a:t>
            </a:r>
          </a:p>
          <a:p>
            <a:pPr algn="ctr"/>
            <a:endParaRPr lang="en-US" sz="1000" dirty="0" smtClean="0"/>
          </a:p>
          <a:p>
            <a:pPr algn="ctr"/>
            <a:endParaRPr lang="en-US" sz="1000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4874" y="4229811"/>
            <a:ext cx="1350454" cy="84704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5389636" y="4116608"/>
            <a:ext cx="41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4545466" y="4682222"/>
            <a:ext cx="1269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Career Day</a:t>
            </a:r>
            <a:endParaRPr lang="en-US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99946" y="6508654"/>
            <a:ext cx="766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Garamond" panose="02020404030301010803" pitchFamily="18" charset="0"/>
              </a:rPr>
              <a:t>Promotion</a:t>
            </a:r>
          </a:p>
          <a:p>
            <a:pPr algn="ctr"/>
            <a:endParaRPr lang="en-US" sz="400" dirty="0" smtClean="0">
              <a:latin typeface="Garamond" panose="02020404030301010803" pitchFamily="18" charset="0"/>
            </a:endParaRPr>
          </a:p>
          <a:p>
            <a:pPr algn="ctr"/>
            <a:r>
              <a:rPr lang="en-US" sz="1200" dirty="0" smtClean="0">
                <a:latin typeface="Garamond" panose="02020404030301010803" pitchFamily="18" charset="0"/>
              </a:rPr>
              <a:t>6</a:t>
            </a:r>
            <a:r>
              <a:rPr lang="en-US" sz="1200" baseline="30000" dirty="0" smtClean="0">
                <a:latin typeface="Garamond" panose="02020404030301010803" pitchFamily="18" charset="0"/>
              </a:rPr>
              <a:t>th</a:t>
            </a:r>
            <a:r>
              <a:rPr lang="en-US" sz="1200" dirty="0" smtClean="0">
                <a:latin typeface="Garamond" panose="02020404030301010803" pitchFamily="18" charset="0"/>
              </a:rPr>
              <a:t>: 9 am </a:t>
            </a:r>
            <a:endParaRPr lang="en-US" sz="1200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1041" y="4242667"/>
            <a:ext cx="1063314" cy="694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5539" y="4300305"/>
            <a:ext cx="894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Garamond" panose="02020404030301010803" pitchFamily="18" charset="0"/>
              </a:rPr>
              <a:t>Promotion Pictures</a:t>
            </a:r>
          </a:p>
          <a:p>
            <a:pPr algn="ctr"/>
            <a:r>
              <a:rPr lang="en-US" sz="1000" dirty="0" smtClean="0">
                <a:latin typeface="Garamond" panose="02020404030301010803" pitchFamily="18" charset="0"/>
              </a:rPr>
              <a:t>K &amp; 5th</a:t>
            </a:r>
            <a:endParaRPr lang="en-US" sz="1000" dirty="0">
              <a:latin typeface="Garamond" panose="02020404030301010803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63839" y="3876741"/>
            <a:ext cx="283593" cy="22155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56684" y="52436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819502" y="4975806"/>
            <a:ext cx="1388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ea typeface="Alexis Marie" pitchFamily="2" charset="0"/>
              </a:rPr>
              <a:t>2</a:t>
            </a:r>
            <a:r>
              <a:rPr lang="en-US" sz="1200" baseline="30000" dirty="0">
                <a:ea typeface="Alexis Marie" pitchFamily="2" charset="0"/>
              </a:rPr>
              <a:t>nd</a:t>
            </a:r>
            <a:r>
              <a:rPr lang="en-US" sz="1200" dirty="0">
                <a:ea typeface="Alexis Marie" pitchFamily="2" charset="0"/>
              </a:rPr>
              <a:t> Grade Field Trip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91397" y="3475345"/>
            <a:ext cx="1390008" cy="20786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252366" y="3458743"/>
            <a:ext cx="14814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Kinder Little Farm Field Trip</a:t>
            </a:r>
            <a:endParaRPr lang="en-US" sz="900" dirty="0"/>
          </a:p>
        </p:txBody>
      </p:sp>
      <p:sp>
        <p:nvSpPr>
          <p:cNvPr id="59" name="Rectangle 58"/>
          <p:cNvSpPr/>
          <p:nvPr/>
        </p:nvSpPr>
        <p:spPr>
          <a:xfrm>
            <a:off x="7178052" y="3008400"/>
            <a:ext cx="1199645" cy="452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B0F0"/>
                </a:solidFill>
              </a:rPr>
              <a:t>Muffins with Moms</a:t>
            </a:r>
          </a:p>
          <a:p>
            <a:pPr algn="ctr"/>
            <a:r>
              <a:rPr lang="en-US" sz="800" b="1" dirty="0" smtClean="0">
                <a:solidFill>
                  <a:srgbClr val="00B0F0"/>
                </a:solidFill>
              </a:rPr>
              <a:t>K &amp; 1</a:t>
            </a:r>
            <a:r>
              <a:rPr lang="en-US" sz="800" b="1" baseline="30000" dirty="0" smtClean="0">
                <a:solidFill>
                  <a:srgbClr val="00B0F0"/>
                </a:solidFill>
              </a:rPr>
              <a:t>st</a:t>
            </a:r>
            <a:r>
              <a:rPr lang="en-US" sz="800" b="1" dirty="0" smtClean="0">
                <a:solidFill>
                  <a:srgbClr val="00B0F0"/>
                </a:solidFill>
              </a:rPr>
              <a:t>: 9 - 9:30 am</a:t>
            </a:r>
          </a:p>
          <a:p>
            <a:pPr algn="ctr"/>
            <a:r>
              <a:rPr lang="en-US" sz="800" b="1" dirty="0" smtClean="0">
                <a:solidFill>
                  <a:srgbClr val="00B0F0"/>
                </a:solidFill>
              </a:rPr>
              <a:t>2</a:t>
            </a:r>
            <a:r>
              <a:rPr lang="en-US" sz="800" b="1" baseline="30000" dirty="0" smtClean="0">
                <a:solidFill>
                  <a:srgbClr val="00B0F0"/>
                </a:solidFill>
              </a:rPr>
              <a:t>nd</a:t>
            </a:r>
            <a:r>
              <a:rPr lang="en-US" sz="800" b="1" dirty="0" smtClean="0">
                <a:solidFill>
                  <a:srgbClr val="00B0F0"/>
                </a:solidFill>
              </a:rPr>
              <a:t>-6</a:t>
            </a:r>
            <a:r>
              <a:rPr lang="en-US" sz="800" b="1" baseline="30000" dirty="0" smtClean="0">
                <a:solidFill>
                  <a:srgbClr val="00B0F0"/>
                </a:solidFill>
              </a:rPr>
              <a:t>th</a:t>
            </a:r>
            <a:r>
              <a:rPr lang="en-US" sz="800" b="1" dirty="0" smtClean="0">
                <a:solidFill>
                  <a:srgbClr val="00B0F0"/>
                </a:solidFill>
              </a:rPr>
              <a:t>: 9:45 – 10:15 am</a:t>
            </a:r>
            <a:endParaRPr lang="en-US" sz="800" b="1" dirty="0">
              <a:solidFill>
                <a:srgbClr val="00B0F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94329" y="293899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7471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13236</TotalTime>
  <Words>376</Words>
  <Application>Microsoft Office PowerPoint</Application>
  <PresentationFormat>Custom</PresentationFormat>
  <Paragraphs>124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AbcBulletin</vt:lpstr>
      <vt:lpstr>AbcTeacher</vt:lpstr>
      <vt:lpstr>AGLikeABoss</vt:lpstr>
      <vt:lpstr>Aharoni</vt:lpstr>
      <vt:lpstr>Alexis Marie</vt:lpstr>
      <vt:lpstr>Arial</vt:lpstr>
      <vt:lpstr>Arial Narrow</vt:lpstr>
      <vt:lpstr>Arial Rounded MT Bold</vt:lpstr>
      <vt:lpstr>Calibri</vt:lpstr>
      <vt:lpstr>Calibri Light</vt:lpstr>
      <vt:lpstr>Comic Sans MS</vt:lpstr>
      <vt:lpstr>Cooper Black</vt:lpstr>
      <vt:lpstr>Garamond</vt:lpstr>
      <vt:lpstr>HelloHoneybun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Williams</dc:creator>
  <cp:lastModifiedBy>Admin</cp:lastModifiedBy>
  <cp:revision>172</cp:revision>
  <cp:lastPrinted>2019-04-17T20:47:54Z</cp:lastPrinted>
  <dcterms:created xsi:type="dcterms:W3CDTF">2017-08-29T15:40:37Z</dcterms:created>
  <dcterms:modified xsi:type="dcterms:W3CDTF">2019-05-02T15:06:40Z</dcterms:modified>
</cp:coreProperties>
</file>